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1" r:id="rId4"/>
    <p:sldId id="274" r:id="rId5"/>
    <p:sldId id="275" r:id="rId6"/>
    <p:sldId id="276" r:id="rId7"/>
    <p:sldId id="277" r:id="rId8"/>
    <p:sldId id="278"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980" autoAdjust="0"/>
    <p:restoredTop sz="94660"/>
  </p:normalViewPr>
  <p:slideViewPr>
    <p:cSldViewPr snapToGrid="0">
      <p:cViewPr varScale="1">
        <p:scale>
          <a:sx n="88" d="100"/>
          <a:sy n="88" d="100"/>
        </p:scale>
        <p:origin x="-374"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A29EB7-B0F1-48D8-971D-C2BED73F85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u-RU"/>
          </a:p>
        </p:txBody>
      </p:sp>
      <p:sp>
        <p:nvSpPr>
          <p:cNvPr id="3" name="Subtitle 2">
            <a:extLst>
              <a:ext uri="{FF2B5EF4-FFF2-40B4-BE49-F238E27FC236}">
                <a16:creationId xmlns:a16="http://schemas.microsoft.com/office/drawing/2014/main" xmlns="" id="{91E7993C-AEE6-475E-B89A-268AB95B57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a:p>
        </p:txBody>
      </p:sp>
      <p:sp>
        <p:nvSpPr>
          <p:cNvPr id="4" name="Date Placeholder 3">
            <a:extLst>
              <a:ext uri="{FF2B5EF4-FFF2-40B4-BE49-F238E27FC236}">
                <a16:creationId xmlns:a16="http://schemas.microsoft.com/office/drawing/2014/main" xmlns="" id="{102142FF-E3E2-4403-B9C1-96796B559E28}"/>
              </a:ext>
            </a:extLst>
          </p:cNvPr>
          <p:cNvSpPr>
            <a:spLocks noGrp="1"/>
          </p:cNvSpPr>
          <p:nvPr>
            <p:ph type="dt" sz="half" idx="10"/>
          </p:nvPr>
        </p:nvSpPr>
        <p:spPr/>
        <p:txBody>
          <a:bodyPr/>
          <a:lstStyle/>
          <a:p>
            <a:fld id="{814A641F-BA86-4173-88C6-8079B21A7DFC}" type="datetimeFigureOut">
              <a:rPr lang="ru-RU" smtClean="0"/>
              <a:pPr/>
              <a:t>19.10.2022</a:t>
            </a:fld>
            <a:endParaRPr lang="ru-RU"/>
          </a:p>
        </p:txBody>
      </p:sp>
      <p:sp>
        <p:nvSpPr>
          <p:cNvPr id="5" name="Footer Placeholder 4">
            <a:extLst>
              <a:ext uri="{FF2B5EF4-FFF2-40B4-BE49-F238E27FC236}">
                <a16:creationId xmlns:a16="http://schemas.microsoft.com/office/drawing/2014/main" xmlns="" id="{3B810FFF-C6C7-4957-A937-F8DBE6419AF3}"/>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F0E1200F-EFC9-494C-940D-A40538F6151C}"/>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1966018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8272CF-C686-451C-AD1D-E44A06547AB1}"/>
              </a:ext>
            </a:extLst>
          </p:cNvPr>
          <p:cNvSpPr>
            <a:spLocks noGrp="1"/>
          </p:cNvSpPr>
          <p:nvPr>
            <p:ph type="title"/>
          </p:nvPr>
        </p:nvSpPr>
        <p:spPr/>
        <p:txBody>
          <a:bodyPr/>
          <a:lstStyle/>
          <a:p>
            <a:r>
              <a:rPr lang="en-US"/>
              <a:t>Click to edit Master title style</a:t>
            </a:r>
            <a:endParaRPr lang="ru-RU"/>
          </a:p>
        </p:txBody>
      </p:sp>
      <p:sp>
        <p:nvSpPr>
          <p:cNvPr id="3" name="Vertical Text Placeholder 2">
            <a:extLst>
              <a:ext uri="{FF2B5EF4-FFF2-40B4-BE49-F238E27FC236}">
                <a16:creationId xmlns:a16="http://schemas.microsoft.com/office/drawing/2014/main" xmlns="" id="{BFAA5EC7-44C8-4FB1-894D-944A443092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38D06E9D-6B8E-4329-A175-FE3D97AD1DD7}"/>
              </a:ext>
            </a:extLst>
          </p:cNvPr>
          <p:cNvSpPr>
            <a:spLocks noGrp="1"/>
          </p:cNvSpPr>
          <p:nvPr>
            <p:ph type="dt" sz="half" idx="10"/>
          </p:nvPr>
        </p:nvSpPr>
        <p:spPr/>
        <p:txBody>
          <a:bodyPr/>
          <a:lstStyle/>
          <a:p>
            <a:fld id="{814A641F-BA86-4173-88C6-8079B21A7DFC}" type="datetimeFigureOut">
              <a:rPr lang="ru-RU" smtClean="0"/>
              <a:pPr/>
              <a:t>19.10.2022</a:t>
            </a:fld>
            <a:endParaRPr lang="ru-RU"/>
          </a:p>
        </p:txBody>
      </p:sp>
      <p:sp>
        <p:nvSpPr>
          <p:cNvPr id="5" name="Footer Placeholder 4">
            <a:extLst>
              <a:ext uri="{FF2B5EF4-FFF2-40B4-BE49-F238E27FC236}">
                <a16:creationId xmlns:a16="http://schemas.microsoft.com/office/drawing/2014/main" xmlns="" id="{12D6B9FA-A660-4C3D-91E4-0340A6DD7ACA}"/>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34996B8C-C059-4A10-8196-78D711B3EBFA}"/>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1707375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9B5C847-BB60-49E1-BF7D-A34D6A2EE6C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u-RU"/>
          </a:p>
        </p:txBody>
      </p:sp>
      <p:sp>
        <p:nvSpPr>
          <p:cNvPr id="3" name="Vertical Text Placeholder 2">
            <a:extLst>
              <a:ext uri="{FF2B5EF4-FFF2-40B4-BE49-F238E27FC236}">
                <a16:creationId xmlns:a16="http://schemas.microsoft.com/office/drawing/2014/main" xmlns="" id="{0783E69E-2F9A-49E6-BF7C-665E619A8F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8BCD3BC1-4868-475A-89AF-A4E7334EB5BB}"/>
              </a:ext>
            </a:extLst>
          </p:cNvPr>
          <p:cNvSpPr>
            <a:spLocks noGrp="1"/>
          </p:cNvSpPr>
          <p:nvPr>
            <p:ph type="dt" sz="half" idx="10"/>
          </p:nvPr>
        </p:nvSpPr>
        <p:spPr/>
        <p:txBody>
          <a:bodyPr/>
          <a:lstStyle/>
          <a:p>
            <a:fld id="{814A641F-BA86-4173-88C6-8079B21A7DFC}" type="datetimeFigureOut">
              <a:rPr lang="ru-RU" smtClean="0"/>
              <a:pPr/>
              <a:t>19.10.2022</a:t>
            </a:fld>
            <a:endParaRPr lang="ru-RU"/>
          </a:p>
        </p:txBody>
      </p:sp>
      <p:sp>
        <p:nvSpPr>
          <p:cNvPr id="5" name="Footer Placeholder 4">
            <a:extLst>
              <a:ext uri="{FF2B5EF4-FFF2-40B4-BE49-F238E27FC236}">
                <a16:creationId xmlns:a16="http://schemas.microsoft.com/office/drawing/2014/main" xmlns="" id="{C5FB7F8F-75DF-49B2-B744-FEA40CC0B78C}"/>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44010287-89A3-4933-A028-FFF74FD5A77D}"/>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393773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ACEAF8-6486-415E-9F55-9130B5618768}"/>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xmlns="" id="{B479E9A3-D6A4-410D-9734-6F8F438040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09249123-F889-49CD-A0B0-56DE446154C3}"/>
              </a:ext>
            </a:extLst>
          </p:cNvPr>
          <p:cNvSpPr>
            <a:spLocks noGrp="1"/>
          </p:cNvSpPr>
          <p:nvPr>
            <p:ph type="dt" sz="half" idx="10"/>
          </p:nvPr>
        </p:nvSpPr>
        <p:spPr/>
        <p:txBody>
          <a:bodyPr/>
          <a:lstStyle/>
          <a:p>
            <a:fld id="{814A641F-BA86-4173-88C6-8079B21A7DFC}" type="datetimeFigureOut">
              <a:rPr lang="ru-RU" smtClean="0"/>
              <a:pPr/>
              <a:t>19.10.2022</a:t>
            </a:fld>
            <a:endParaRPr lang="ru-RU"/>
          </a:p>
        </p:txBody>
      </p:sp>
      <p:sp>
        <p:nvSpPr>
          <p:cNvPr id="5" name="Footer Placeholder 4">
            <a:extLst>
              <a:ext uri="{FF2B5EF4-FFF2-40B4-BE49-F238E27FC236}">
                <a16:creationId xmlns:a16="http://schemas.microsoft.com/office/drawing/2014/main" xmlns="" id="{0718FA4F-6329-406A-83AF-D04161DD715B}"/>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36D0EB62-E36A-475C-AF20-598020A3C570}"/>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3315027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200228-4C35-4837-B529-4F2DCFDF506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u-RU"/>
          </a:p>
        </p:txBody>
      </p:sp>
      <p:sp>
        <p:nvSpPr>
          <p:cNvPr id="3" name="Text Placeholder 2">
            <a:extLst>
              <a:ext uri="{FF2B5EF4-FFF2-40B4-BE49-F238E27FC236}">
                <a16:creationId xmlns:a16="http://schemas.microsoft.com/office/drawing/2014/main" xmlns="" id="{0D25F385-4F0E-4B9E-BB87-E711B364A9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4BC0AFA-D8D8-4B5F-99FA-1178E67E556C}"/>
              </a:ext>
            </a:extLst>
          </p:cNvPr>
          <p:cNvSpPr>
            <a:spLocks noGrp="1"/>
          </p:cNvSpPr>
          <p:nvPr>
            <p:ph type="dt" sz="half" idx="10"/>
          </p:nvPr>
        </p:nvSpPr>
        <p:spPr/>
        <p:txBody>
          <a:bodyPr/>
          <a:lstStyle/>
          <a:p>
            <a:fld id="{814A641F-BA86-4173-88C6-8079B21A7DFC}" type="datetimeFigureOut">
              <a:rPr lang="ru-RU" smtClean="0"/>
              <a:pPr/>
              <a:t>19.10.2022</a:t>
            </a:fld>
            <a:endParaRPr lang="ru-RU"/>
          </a:p>
        </p:txBody>
      </p:sp>
      <p:sp>
        <p:nvSpPr>
          <p:cNvPr id="5" name="Footer Placeholder 4">
            <a:extLst>
              <a:ext uri="{FF2B5EF4-FFF2-40B4-BE49-F238E27FC236}">
                <a16:creationId xmlns:a16="http://schemas.microsoft.com/office/drawing/2014/main" xmlns="" id="{E91BA231-2302-4929-AAA7-79F20DDBD62E}"/>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7111F8FD-3A6E-4192-B3C6-8F2BD1E2D8E3}"/>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768239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75912A-3164-4849-92D9-50CD4926980B}"/>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xmlns="" id="{F8BFDA66-9027-44DA-8CF8-EDABBA6FFC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a:extLst>
              <a:ext uri="{FF2B5EF4-FFF2-40B4-BE49-F238E27FC236}">
                <a16:creationId xmlns:a16="http://schemas.microsoft.com/office/drawing/2014/main" xmlns="" id="{4DF1BC02-0F82-4BF2-BCC4-24C3F12B8B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a:extLst>
              <a:ext uri="{FF2B5EF4-FFF2-40B4-BE49-F238E27FC236}">
                <a16:creationId xmlns:a16="http://schemas.microsoft.com/office/drawing/2014/main" xmlns="" id="{68478292-51E6-4125-93D0-9C44D6374188}"/>
              </a:ext>
            </a:extLst>
          </p:cNvPr>
          <p:cNvSpPr>
            <a:spLocks noGrp="1"/>
          </p:cNvSpPr>
          <p:nvPr>
            <p:ph type="dt" sz="half" idx="10"/>
          </p:nvPr>
        </p:nvSpPr>
        <p:spPr/>
        <p:txBody>
          <a:bodyPr/>
          <a:lstStyle/>
          <a:p>
            <a:fld id="{814A641F-BA86-4173-88C6-8079B21A7DFC}" type="datetimeFigureOut">
              <a:rPr lang="ru-RU" smtClean="0"/>
              <a:pPr/>
              <a:t>19.10.2022</a:t>
            </a:fld>
            <a:endParaRPr lang="ru-RU"/>
          </a:p>
        </p:txBody>
      </p:sp>
      <p:sp>
        <p:nvSpPr>
          <p:cNvPr id="6" name="Footer Placeholder 5">
            <a:extLst>
              <a:ext uri="{FF2B5EF4-FFF2-40B4-BE49-F238E27FC236}">
                <a16:creationId xmlns:a16="http://schemas.microsoft.com/office/drawing/2014/main" xmlns="" id="{41F29834-A754-4758-A3C8-7FA68810EFB9}"/>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xmlns="" id="{125F079B-A2EC-401B-9CEA-3135BD70AC9A}"/>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2494507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A01402-A1F0-422A-849E-5F965973B150}"/>
              </a:ext>
            </a:extLst>
          </p:cNvPr>
          <p:cNvSpPr>
            <a:spLocks noGrp="1"/>
          </p:cNvSpPr>
          <p:nvPr>
            <p:ph type="title"/>
          </p:nvPr>
        </p:nvSpPr>
        <p:spPr>
          <a:xfrm>
            <a:off x="839788" y="365125"/>
            <a:ext cx="10515600" cy="1325563"/>
          </a:xfrm>
        </p:spPr>
        <p:txBody>
          <a:bodyPr/>
          <a:lstStyle/>
          <a:p>
            <a:r>
              <a:rPr lang="en-US"/>
              <a:t>Click to edit Master title style</a:t>
            </a:r>
            <a:endParaRPr lang="ru-RU"/>
          </a:p>
        </p:txBody>
      </p:sp>
      <p:sp>
        <p:nvSpPr>
          <p:cNvPr id="3" name="Text Placeholder 2">
            <a:extLst>
              <a:ext uri="{FF2B5EF4-FFF2-40B4-BE49-F238E27FC236}">
                <a16:creationId xmlns:a16="http://schemas.microsoft.com/office/drawing/2014/main" xmlns="" id="{F85E174D-20F1-41C0-9EBA-10332B6EF5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BDC64B6A-0D23-47B1-918B-38A0D2CE25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a:extLst>
              <a:ext uri="{FF2B5EF4-FFF2-40B4-BE49-F238E27FC236}">
                <a16:creationId xmlns:a16="http://schemas.microsoft.com/office/drawing/2014/main" xmlns="" id="{0B4149D9-3405-4AF3-898F-4734ABDAAC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7C4BF3E-BEDB-46A8-B962-995FA6FE37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a:extLst>
              <a:ext uri="{FF2B5EF4-FFF2-40B4-BE49-F238E27FC236}">
                <a16:creationId xmlns:a16="http://schemas.microsoft.com/office/drawing/2014/main" xmlns="" id="{5D116AA9-61C5-4A0B-8417-B004EB6ED189}"/>
              </a:ext>
            </a:extLst>
          </p:cNvPr>
          <p:cNvSpPr>
            <a:spLocks noGrp="1"/>
          </p:cNvSpPr>
          <p:nvPr>
            <p:ph type="dt" sz="half" idx="10"/>
          </p:nvPr>
        </p:nvSpPr>
        <p:spPr/>
        <p:txBody>
          <a:bodyPr/>
          <a:lstStyle/>
          <a:p>
            <a:fld id="{814A641F-BA86-4173-88C6-8079B21A7DFC}" type="datetimeFigureOut">
              <a:rPr lang="ru-RU" smtClean="0"/>
              <a:pPr/>
              <a:t>19.10.2022</a:t>
            </a:fld>
            <a:endParaRPr lang="ru-RU"/>
          </a:p>
        </p:txBody>
      </p:sp>
      <p:sp>
        <p:nvSpPr>
          <p:cNvPr id="8" name="Footer Placeholder 7">
            <a:extLst>
              <a:ext uri="{FF2B5EF4-FFF2-40B4-BE49-F238E27FC236}">
                <a16:creationId xmlns:a16="http://schemas.microsoft.com/office/drawing/2014/main" xmlns="" id="{3C16B43E-031E-4018-A532-25B7D90563B6}"/>
              </a:ext>
            </a:extLst>
          </p:cNvPr>
          <p:cNvSpPr>
            <a:spLocks noGrp="1"/>
          </p:cNvSpPr>
          <p:nvPr>
            <p:ph type="ftr" sz="quarter" idx="11"/>
          </p:nvPr>
        </p:nvSpPr>
        <p:spPr/>
        <p:txBody>
          <a:bodyPr/>
          <a:lstStyle/>
          <a:p>
            <a:endParaRPr lang="ru-RU"/>
          </a:p>
        </p:txBody>
      </p:sp>
      <p:sp>
        <p:nvSpPr>
          <p:cNvPr id="9" name="Slide Number Placeholder 8">
            <a:extLst>
              <a:ext uri="{FF2B5EF4-FFF2-40B4-BE49-F238E27FC236}">
                <a16:creationId xmlns:a16="http://schemas.microsoft.com/office/drawing/2014/main" xmlns="" id="{AC7D6348-14BF-445A-B702-DE740ECD2E66}"/>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246762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50E0D1-6445-4DD5-B2B6-A763A59B3E40}"/>
              </a:ext>
            </a:extLst>
          </p:cNvPr>
          <p:cNvSpPr>
            <a:spLocks noGrp="1"/>
          </p:cNvSpPr>
          <p:nvPr>
            <p:ph type="title"/>
          </p:nvPr>
        </p:nvSpPr>
        <p:spPr/>
        <p:txBody>
          <a:bodyPr/>
          <a:lstStyle/>
          <a:p>
            <a:r>
              <a:rPr lang="en-US"/>
              <a:t>Click to edit Master title style</a:t>
            </a:r>
            <a:endParaRPr lang="ru-RU"/>
          </a:p>
        </p:txBody>
      </p:sp>
      <p:sp>
        <p:nvSpPr>
          <p:cNvPr id="3" name="Date Placeholder 2">
            <a:extLst>
              <a:ext uri="{FF2B5EF4-FFF2-40B4-BE49-F238E27FC236}">
                <a16:creationId xmlns:a16="http://schemas.microsoft.com/office/drawing/2014/main" xmlns="" id="{5FA77FED-0570-4347-8048-DE23D20B84C4}"/>
              </a:ext>
            </a:extLst>
          </p:cNvPr>
          <p:cNvSpPr>
            <a:spLocks noGrp="1"/>
          </p:cNvSpPr>
          <p:nvPr>
            <p:ph type="dt" sz="half" idx="10"/>
          </p:nvPr>
        </p:nvSpPr>
        <p:spPr/>
        <p:txBody>
          <a:bodyPr/>
          <a:lstStyle/>
          <a:p>
            <a:fld id="{814A641F-BA86-4173-88C6-8079B21A7DFC}" type="datetimeFigureOut">
              <a:rPr lang="ru-RU" smtClean="0"/>
              <a:pPr/>
              <a:t>19.10.2022</a:t>
            </a:fld>
            <a:endParaRPr lang="ru-RU"/>
          </a:p>
        </p:txBody>
      </p:sp>
      <p:sp>
        <p:nvSpPr>
          <p:cNvPr id="4" name="Footer Placeholder 3">
            <a:extLst>
              <a:ext uri="{FF2B5EF4-FFF2-40B4-BE49-F238E27FC236}">
                <a16:creationId xmlns:a16="http://schemas.microsoft.com/office/drawing/2014/main" xmlns="" id="{8F0C722B-C7CF-42AF-B59C-E695662935D2}"/>
              </a:ext>
            </a:extLst>
          </p:cNvPr>
          <p:cNvSpPr>
            <a:spLocks noGrp="1"/>
          </p:cNvSpPr>
          <p:nvPr>
            <p:ph type="ftr" sz="quarter" idx="11"/>
          </p:nvPr>
        </p:nvSpPr>
        <p:spPr/>
        <p:txBody>
          <a:bodyPr/>
          <a:lstStyle/>
          <a:p>
            <a:endParaRPr lang="ru-RU"/>
          </a:p>
        </p:txBody>
      </p:sp>
      <p:sp>
        <p:nvSpPr>
          <p:cNvPr id="5" name="Slide Number Placeholder 4">
            <a:extLst>
              <a:ext uri="{FF2B5EF4-FFF2-40B4-BE49-F238E27FC236}">
                <a16:creationId xmlns:a16="http://schemas.microsoft.com/office/drawing/2014/main" xmlns="" id="{E8BFB3B2-1359-4564-8712-71D7C32472E9}"/>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1376338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0017B19-AAE2-4F2E-99E4-FCC43D9A190D}"/>
              </a:ext>
            </a:extLst>
          </p:cNvPr>
          <p:cNvSpPr>
            <a:spLocks noGrp="1"/>
          </p:cNvSpPr>
          <p:nvPr>
            <p:ph type="dt" sz="half" idx="10"/>
          </p:nvPr>
        </p:nvSpPr>
        <p:spPr/>
        <p:txBody>
          <a:bodyPr/>
          <a:lstStyle/>
          <a:p>
            <a:fld id="{814A641F-BA86-4173-88C6-8079B21A7DFC}" type="datetimeFigureOut">
              <a:rPr lang="ru-RU" smtClean="0"/>
              <a:pPr/>
              <a:t>19.10.2022</a:t>
            </a:fld>
            <a:endParaRPr lang="ru-RU"/>
          </a:p>
        </p:txBody>
      </p:sp>
      <p:sp>
        <p:nvSpPr>
          <p:cNvPr id="3" name="Footer Placeholder 2">
            <a:extLst>
              <a:ext uri="{FF2B5EF4-FFF2-40B4-BE49-F238E27FC236}">
                <a16:creationId xmlns:a16="http://schemas.microsoft.com/office/drawing/2014/main" xmlns="" id="{76FBD1FF-2BF0-4959-891C-A968251DD71D}"/>
              </a:ext>
            </a:extLst>
          </p:cNvPr>
          <p:cNvSpPr>
            <a:spLocks noGrp="1"/>
          </p:cNvSpPr>
          <p:nvPr>
            <p:ph type="ftr" sz="quarter" idx="11"/>
          </p:nvPr>
        </p:nvSpPr>
        <p:spPr/>
        <p:txBody>
          <a:bodyPr/>
          <a:lstStyle/>
          <a:p>
            <a:endParaRPr lang="ru-RU"/>
          </a:p>
        </p:txBody>
      </p:sp>
      <p:sp>
        <p:nvSpPr>
          <p:cNvPr id="4" name="Slide Number Placeholder 3">
            <a:extLst>
              <a:ext uri="{FF2B5EF4-FFF2-40B4-BE49-F238E27FC236}">
                <a16:creationId xmlns:a16="http://schemas.microsoft.com/office/drawing/2014/main" xmlns="" id="{A372E706-835D-4E27-A4D8-404E57B4A70E}"/>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3255852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325A09-C30A-4E28-AA08-C6C96A8A4E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Content Placeholder 2">
            <a:extLst>
              <a:ext uri="{FF2B5EF4-FFF2-40B4-BE49-F238E27FC236}">
                <a16:creationId xmlns:a16="http://schemas.microsoft.com/office/drawing/2014/main" xmlns="" id="{50D3BC17-0582-4A62-97A0-58C570E0AA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a:extLst>
              <a:ext uri="{FF2B5EF4-FFF2-40B4-BE49-F238E27FC236}">
                <a16:creationId xmlns:a16="http://schemas.microsoft.com/office/drawing/2014/main" xmlns="" id="{F065ECA0-17E7-476C-9EB2-56481F108F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2A31D4D-A9D7-4F21-A8C8-0699F20C696A}"/>
              </a:ext>
            </a:extLst>
          </p:cNvPr>
          <p:cNvSpPr>
            <a:spLocks noGrp="1"/>
          </p:cNvSpPr>
          <p:nvPr>
            <p:ph type="dt" sz="half" idx="10"/>
          </p:nvPr>
        </p:nvSpPr>
        <p:spPr/>
        <p:txBody>
          <a:bodyPr/>
          <a:lstStyle/>
          <a:p>
            <a:fld id="{814A641F-BA86-4173-88C6-8079B21A7DFC}" type="datetimeFigureOut">
              <a:rPr lang="ru-RU" smtClean="0"/>
              <a:pPr/>
              <a:t>19.10.2022</a:t>
            </a:fld>
            <a:endParaRPr lang="ru-RU"/>
          </a:p>
        </p:txBody>
      </p:sp>
      <p:sp>
        <p:nvSpPr>
          <p:cNvPr id="6" name="Footer Placeholder 5">
            <a:extLst>
              <a:ext uri="{FF2B5EF4-FFF2-40B4-BE49-F238E27FC236}">
                <a16:creationId xmlns:a16="http://schemas.microsoft.com/office/drawing/2014/main" xmlns="" id="{BEDCFF55-84E9-4F7E-9C18-F2A5D2485144}"/>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xmlns="" id="{528CF99C-2263-4F32-A847-4026D11AAE52}"/>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162128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DFC097-FB18-4E91-844D-20E8FE2B15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Picture Placeholder 2">
            <a:extLst>
              <a:ext uri="{FF2B5EF4-FFF2-40B4-BE49-F238E27FC236}">
                <a16:creationId xmlns:a16="http://schemas.microsoft.com/office/drawing/2014/main" xmlns="" id="{7BA5BEB5-BF63-46C9-804A-2B4A36D30E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a:extLst>
              <a:ext uri="{FF2B5EF4-FFF2-40B4-BE49-F238E27FC236}">
                <a16:creationId xmlns:a16="http://schemas.microsoft.com/office/drawing/2014/main" xmlns="" id="{DD300247-F000-4EE2-B188-480E4F3F75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8987FB8-A56D-44CA-B5A6-0FE20289B2E5}"/>
              </a:ext>
            </a:extLst>
          </p:cNvPr>
          <p:cNvSpPr>
            <a:spLocks noGrp="1"/>
          </p:cNvSpPr>
          <p:nvPr>
            <p:ph type="dt" sz="half" idx="10"/>
          </p:nvPr>
        </p:nvSpPr>
        <p:spPr/>
        <p:txBody>
          <a:bodyPr/>
          <a:lstStyle/>
          <a:p>
            <a:fld id="{814A641F-BA86-4173-88C6-8079B21A7DFC}" type="datetimeFigureOut">
              <a:rPr lang="ru-RU" smtClean="0"/>
              <a:pPr/>
              <a:t>19.10.2022</a:t>
            </a:fld>
            <a:endParaRPr lang="ru-RU"/>
          </a:p>
        </p:txBody>
      </p:sp>
      <p:sp>
        <p:nvSpPr>
          <p:cNvPr id="6" name="Footer Placeholder 5">
            <a:extLst>
              <a:ext uri="{FF2B5EF4-FFF2-40B4-BE49-F238E27FC236}">
                <a16:creationId xmlns:a16="http://schemas.microsoft.com/office/drawing/2014/main" xmlns="" id="{41E1C525-DB94-4131-B0F7-CFC0D2A0C3BD}"/>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xmlns="" id="{9222E7BD-7B12-4288-A30C-FE6B5FA46EC2}"/>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1199281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9766356-B50F-4C55-8D8D-53815ECD77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a:p>
        </p:txBody>
      </p:sp>
      <p:sp>
        <p:nvSpPr>
          <p:cNvPr id="3" name="Text Placeholder 2">
            <a:extLst>
              <a:ext uri="{FF2B5EF4-FFF2-40B4-BE49-F238E27FC236}">
                <a16:creationId xmlns:a16="http://schemas.microsoft.com/office/drawing/2014/main" xmlns="" id="{C5BC0002-EF71-4C04-9C3F-56B5BE3E36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394B28EF-A0FB-4B2D-BA70-9B457A0EFA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A641F-BA86-4173-88C6-8079B21A7DFC}" type="datetimeFigureOut">
              <a:rPr lang="ru-RU" smtClean="0"/>
              <a:pPr/>
              <a:t>19.10.2022</a:t>
            </a:fld>
            <a:endParaRPr lang="ru-RU"/>
          </a:p>
        </p:txBody>
      </p:sp>
      <p:sp>
        <p:nvSpPr>
          <p:cNvPr id="5" name="Footer Placeholder 4">
            <a:extLst>
              <a:ext uri="{FF2B5EF4-FFF2-40B4-BE49-F238E27FC236}">
                <a16:creationId xmlns:a16="http://schemas.microsoft.com/office/drawing/2014/main" xmlns="" id="{25FC0914-42AE-4E5F-BC1A-26380664FB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a:extLst>
              <a:ext uri="{FF2B5EF4-FFF2-40B4-BE49-F238E27FC236}">
                <a16:creationId xmlns:a16="http://schemas.microsoft.com/office/drawing/2014/main" xmlns="" id="{FF9A618C-2396-4D7B-9EE6-AFED47AF5D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539686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2">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4">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8">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Rectangle 40">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Rectangle 44">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47" name="Freeform: Shape 46">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Shape 48">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xmlns="" id="{C7F2BAE9-BFB4-45CD-848C-49A2980B69EB}"/>
              </a:ext>
            </a:extLst>
          </p:cNvPr>
          <p:cNvSpPr>
            <a:spLocks noGrp="1"/>
          </p:cNvSpPr>
          <p:nvPr>
            <p:ph type="subTitle" idx="1"/>
          </p:nvPr>
        </p:nvSpPr>
        <p:spPr>
          <a:xfrm>
            <a:off x="2410629" y="3153679"/>
            <a:ext cx="7621733" cy="792386"/>
          </a:xfrm>
          <a:noFill/>
        </p:spPr>
        <p:txBody>
          <a:bodyPr>
            <a:normAutofit/>
          </a:bodyPr>
          <a:lstStyle/>
          <a:p>
            <a:r>
              <a:rPr lang="en-US" sz="3200" dirty="0">
                <a:solidFill>
                  <a:srgbClr val="080808"/>
                </a:solidFill>
              </a:rPr>
              <a:t>MEDIA MANAGEMENT AND MARKETING</a:t>
            </a:r>
            <a:endParaRPr lang="ru-RU" sz="3200" dirty="0">
              <a:solidFill>
                <a:srgbClr val="080808"/>
              </a:solidFill>
            </a:endParaRPr>
          </a:p>
        </p:txBody>
      </p:sp>
      <p:sp>
        <p:nvSpPr>
          <p:cNvPr id="51" name="Freeform: Shape 50">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Rectangle 52">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xmlns="" val="3725747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2">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4">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8">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Rectangle 40">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Rectangle 44">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47" name="Freeform: Shape 46">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Shape 48">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xmlns="" id="{C7F2BAE9-BFB4-45CD-848C-49A2980B69EB}"/>
              </a:ext>
            </a:extLst>
          </p:cNvPr>
          <p:cNvSpPr>
            <a:spLocks noGrp="1"/>
          </p:cNvSpPr>
          <p:nvPr>
            <p:ph type="subTitle" idx="1"/>
          </p:nvPr>
        </p:nvSpPr>
        <p:spPr>
          <a:xfrm>
            <a:off x="2410629" y="3153679"/>
            <a:ext cx="7621733" cy="792386"/>
          </a:xfrm>
          <a:noFill/>
        </p:spPr>
        <p:txBody>
          <a:bodyPr>
            <a:normAutofit/>
          </a:bodyPr>
          <a:lstStyle/>
          <a:p>
            <a:r>
              <a:rPr lang="en-US" sz="3200" dirty="0" smtClean="0">
                <a:solidFill>
                  <a:srgbClr val="080808"/>
                </a:solidFill>
              </a:rPr>
              <a:t>Media marketing</a:t>
            </a:r>
            <a:endParaRPr lang="ru-RU" sz="3200" dirty="0">
              <a:solidFill>
                <a:srgbClr val="080808"/>
              </a:solidFill>
            </a:endParaRPr>
          </a:p>
        </p:txBody>
      </p:sp>
      <p:sp>
        <p:nvSpPr>
          <p:cNvPr id="51" name="Freeform: Shape 50">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Rectangle 52">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xmlns="" val="3725747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598B756F-3845-4F58-9A88-08DBBFB4776A}"/>
              </a:ext>
            </a:extLst>
          </p:cNvPr>
          <p:cNvSpPr>
            <a:spLocks noGrp="1"/>
          </p:cNvSpPr>
          <p:nvPr>
            <p:ph type="title"/>
          </p:nvPr>
        </p:nvSpPr>
        <p:spPr>
          <a:xfrm>
            <a:off x="677334" y="524934"/>
            <a:ext cx="10905066" cy="1135737"/>
          </a:xfrm>
        </p:spPr>
        <p:txBody>
          <a:bodyPr>
            <a:normAutofit/>
          </a:bodyPr>
          <a:lstStyle/>
          <a:p>
            <a:pPr marL="0" indent="0"/>
            <a:r>
              <a:rPr lang="en-US" sz="3600" b="1" dirty="0" smtClean="0"/>
              <a:t>Media marketing</a:t>
            </a:r>
            <a:endParaRPr lang="en-US" sz="3600" dirty="0"/>
          </a:p>
        </p:txBody>
      </p:sp>
      <p:sp>
        <p:nvSpPr>
          <p:cNvPr id="3" name="Content Placeholder 2">
            <a:extLst>
              <a:ext uri="{FF2B5EF4-FFF2-40B4-BE49-F238E27FC236}">
                <a16:creationId xmlns:a16="http://schemas.microsoft.com/office/drawing/2014/main" xmlns="" id="{446610F7-6053-47A3-9DFD-52046DC089A4}"/>
              </a:ext>
            </a:extLst>
          </p:cNvPr>
          <p:cNvSpPr>
            <a:spLocks noGrp="1"/>
          </p:cNvSpPr>
          <p:nvPr>
            <p:ph idx="1"/>
          </p:nvPr>
        </p:nvSpPr>
        <p:spPr>
          <a:xfrm>
            <a:off x="643467" y="1981200"/>
            <a:ext cx="10275501" cy="3640667"/>
          </a:xfrm>
        </p:spPr>
        <p:txBody>
          <a:bodyPr>
            <a:normAutofit/>
          </a:bodyPr>
          <a:lstStyle/>
          <a:p>
            <a:pPr marL="0" indent="0">
              <a:buNone/>
            </a:pPr>
            <a:r>
              <a:rPr lang="en-US" dirty="0" smtClean="0"/>
              <a:t>Media marketing refers to marketing initiatives that focus on reaching audiences through different types of media outlets. This can include radio stations, television networks and websites found online. Some people refer to media marketing as "new media marketing," as many marketing professionals use new and emerging technologies for their campaigns, like social media platforms and mobile applications. Media marketing campaigns can involve advertisements in the form of social media posts, videos, interactive websites and any effort that promotes a company or its products and services using media.</a:t>
            </a:r>
            <a:endParaRPr lang="en-US"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xmlns="" val="4275969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598B756F-3845-4F58-9A88-08DBBFB4776A}"/>
              </a:ext>
            </a:extLst>
          </p:cNvPr>
          <p:cNvSpPr>
            <a:spLocks noGrp="1"/>
          </p:cNvSpPr>
          <p:nvPr>
            <p:ph type="title"/>
          </p:nvPr>
        </p:nvSpPr>
        <p:spPr>
          <a:xfrm>
            <a:off x="677334" y="524934"/>
            <a:ext cx="10905066" cy="1135737"/>
          </a:xfrm>
        </p:spPr>
        <p:txBody>
          <a:bodyPr>
            <a:normAutofit/>
          </a:bodyPr>
          <a:lstStyle/>
          <a:p>
            <a:r>
              <a:rPr lang="en-US" sz="3600" b="1" dirty="0" smtClean="0"/>
              <a:t>Print marketing</a:t>
            </a:r>
            <a:endParaRPr lang="en-US" sz="3600" b="1" dirty="0"/>
          </a:p>
        </p:txBody>
      </p:sp>
      <p:sp>
        <p:nvSpPr>
          <p:cNvPr id="3" name="Content Placeholder 2">
            <a:extLst>
              <a:ext uri="{FF2B5EF4-FFF2-40B4-BE49-F238E27FC236}">
                <a16:creationId xmlns:a16="http://schemas.microsoft.com/office/drawing/2014/main" xmlns="" id="{446610F7-6053-47A3-9DFD-52046DC089A4}"/>
              </a:ext>
            </a:extLst>
          </p:cNvPr>
          <p:cNvSpPr>
            <a:spLocks noGrp="1"/>
          </p:cNvSpPr>
          <p:nvPr>
            <p:ph idx="1"/>
          </p:nvPr>
        </p:nvSpPr>
        <p:spPr>
          <a:xfrm>
            <a:off x="558800" y="1988604"/>
            <a:ext cx="10275501" cy="3091396"/>
          </a:xfrm>
        </p:spPr>
        <p:txBody>
          <a:bodyPr>
            <a:noAutofit/>
          </a:bodyPr>
          <a:lstStyle/>
          <a:p>
            <a:pPr>
              <a:buNone/>
            </a:pPr>
            <a:r>
              <a:rPr lang="en-US" sz="2400" dirty="0" smtClean="0"/>
              <a:t>    Print </a:t>
            </a:r>
            <a:r>
              <a:rPr lang="en-US" sz="2400" dirty="0" smtClean="0"/>
              <a:t>marketing is a traditional type of marketing that uses printed publications to advertise products and services. Two of the most common outlets that marketing professionals use for print marketing are newspapers and magazines. This is because newspapers and magazines publish content periodically, which can allow for marketing professionals to reach audiences in multiple issues. Newspapers and magazines also typically offer advertising slots at affordable costs. This can be valuable to marketing professionals who want to keep their expenses low.</a:t>
            </a:r>
          </a:p>
          <a:p>
            <a:pPr>
              <a:buNone/>
            </a:pPr>
            <a:r>
              <a:rPr lang="en-US" sz="2400" dirty="0" smtClean="0"/>
              <a:t> </a:t>
            </a:r>
            <a:r>
              <a:rPr lang="en-US" sz="2400" dirty="0" smtClean="0"/>
              <a:t>   One </a:t>
            </a:r>
            <a:r>
              <a:rPr lang="en-US" sz="2400" dirty="0" smtClean="0"/>
              <a:t>specific benefit to advertising in magazines is that magazines typically focus on a specific topic that caters to a certain demographic, so marketing professionals can place their advertisements in a magazine related to the company or product they're promoting.</a:t>
            </a:r>
            <a:endParaRPr lang="en-US" sz="24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xmlns="" val="4275969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598B756F-3845-4F58-9A88-08DBBFB4776A}"/>
              </a:ext>
            </a:extLst>
          </p:cNvPr>
          <p:cNvSpPr>
            <a:spLocks noGrp="1"/>
          </p:cNvSpPr>
          <p:nvPr>
            <p:ph type="title"/>
          </p:nvPr>
        </p:nvSpPr>
        <p:spPr>
          <a:xfrm>
            <a:off x="677334" y="524934"/>
            <a:ext cx="10905066" cy="1135737"/>
          </a:xfrm>
        </p:spPr>
        <p:txBody>
          <a:bodyPr>
            <a:normAutofit/>
          </a:bodyPr>
          <a:lstStyle/>
          <a:p>
            <a:r>
              <a:rPr lang="en-US" sz="3600" b="1" dirty="0" smtClean="0"/>
              <a:t>Radio marketing</a:t>
            </a:r>
            <a:endParaRPr lang="en-US" sz="3600" b="1" dirty="0"/>
          </a:p>
        </p:txBody>
      </p:sp>
      <p:sp>
        <p:nvSpPr>
          <p:cNvPr id="3" name="Content Placeholder 2">
            <a:extLst>
              <a:ext uri="{FF2B5EF4-FFF2-40B4-BE49-F238E27FC236}">
                <a16:creationId xmlns:a16="http://schemas.microsoft.com/office/drawing/2014/main" xmlns="" id="{446610F7-6053-47A3-9DFD-52046DC089A4}"/>
              </a:ext>
            </a:extLst>
          </p:cNvPr>
          <p:cNvSpPr>
            <a:spLocks noGrp="1"/>
          </p:cNvSpPr>
          <p:nvPr>
            <p:ph idx="1"/>
          </p:nvPr>
        </p:nvSpPr>
        <p:spPr>
          <a:xfrm>
            <a:off x="558800" y="1988604"/>
            <a:ext cx="10275501" cy="3091396"/>
          </a:xfrm>
        </p:spPr>
        <p:txBody>
          <a:bodyPr>
            <a:noAutofit/>
          </a:bodyPr>
          <a:lstStyle/>
          <a:p>
            <a:pPr>
              <a:buNone/>
            </a:pPr>
            <a:r>
              <a:rPr lang="en-US" sz="2400" dirty="0" smtClean="0"/>
              <a:t>    Radio </a:t>
            </a:r>
            <a:r>
              <a:rPr lang="en-US" sz="2400" dirty="0" smtClean="0"/>
              <a:t>marketing is a form of broadcast marketing that shares advertisements over the radio. Due to the number of radio stations in different genres and locations, radio marketing can effectively reach various audiences and demographics by playing advertisements on multiple stations. Radio advertisements also typically have low costs, which can help marketing professionals by allowing them to run more advertisements than they might be able to if the slots were more expensive.</a:t>
            </a:r>
            <a:endParaRPr lang="en-US" sz="24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xmlns="" val="4275969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598B756F-3845-4F58-9A88-08DBBFB4776A}"/>
              </a:ext>
            </a:extLst>
          </p:cNvPr>
          <p:cNvSpPr>
            <a:spLocks noGrp="1"/>
          </p:cNvSpPr>
          <p:nvPr>
            <p:ph type="title"/>
          </p:nvPr>
        </p:nvSpPr>
        <p:spPr>
          <a:xfrm>
            <a:off x="677334" y="524934"/>
            <a:ext cx="10905066" cy="1135737"/>
          </a:xfrm>
        </p:spPr>
        <p:txBody>
          <a:bodyPr>
            <a:normAutofit/>
          </a:bodyPr>
          <a:lstStyle/>
          <a:p>
            <a:r>
              <a:rPr lang="en-US" sz="3600" b="1" dirty="0" smtClean="0"/>
              <a:t>Television marketing</a:t>
            </a:r>
            <a:endParaRPr lang="en-US" sz="3600" b="1" dirty="0"/>
          </a:p>
        </p:txBody>
      </p:sp>
      <p:sp>
        <p:nvSpPr>
          <p:cNvPr id="3" name="Content Placeholder 2">
            <a:extLst>
              <a:ext uri="{FF2B5EF4-FFF2-40B4-BE49-F238E27FC236}">
                <a16:creationId xmlns:a16="http://schemas.microsoft.com/office/drawing/2014/main" xmlns="" id="{446610F7-6053-47A3-9DFD-52046DC089A4}"/>
              </a:ext>
            </a:extLst>
          </p:cNvPr>
          <p:cNvSpPr>
            <a:spLocks noGrp="1"/>
          </p:cNvSpPr>
          <p:nvPr>
            <p:ph idx="1"/>
          </p:nvPr>
        </p:nvSpPr>
        <p:spPr>
          <a:xfrm>
            <a:off x="558800" y="1988604"/>
            <a:ext cx="10275501" cy="3091396"/>
          </a:xfrm>
        </p:spPr>
        <p:txBody>
          <a:bodyPr>
            <a:noAutofit/>
          </a:bodyPr>
          <a:lstStyle/>
          <a:p>
            <a:pPr>
              <a:buNone/>
            </a:pPr>
            <a:r>
              <a:rPr lang="en-US" sz="2400" dirty="0" smtClean="0"/>
              <a:t>    Television </a:t>
            </a:r>
            <a:r>
              <a:rPr lang="en-US" sz="2400" dirty="0" smtClean="0"/>
              <a:t>marketing is another type of broadcast marketing that gives companies the opportunity to promote their products during television broadcasts. This might include commercial breaks during television shows or films, segments on news broadcasts or product placement in television or film projects.</a:t>
            </a:r>
          </a:p>
          <a:p>
            <a:pPr>
              <a:buNone/>
            </a:pPr>
            <a:r>
              <a:rPr lang="en-US" sz="2400" dirty="0" smtClean="0"/>
              <a:t>   Television </a:t>
            </a:r>
            <a:r>
              <a:rPr lang="en-US" sz="2400" dirty="0" smtClean="0"/>
              <a:t>marketing is often attractive to marketing professionals, as it can have an extensive reach due to the high number of people who watch TV. Advertisements on television also provide the chance to use visual elements, which can attract more customers by showing them what a product looks like and connecting specific imagery with a company.</a:t>
            </a:r>
            <a:endParaRPr lang="en-US" sz="24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xmlns="" val="4275969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598B756F-3845-4F58-9A88-08DBBFB4776A}"/>
              </a:ext>
            </a:extLst>
          </p:cNvPr>
          <p:cNvSpPr>
            <a:spLocks noGrp="1"/>
          </p:cNvSpPr>
          <p:nvPr>
            <p:ph type="title"/>
          </p:nvPr>
        </p:nvSpPr>
        <p:spPr>
          <a:xfrm>
            <a:off x="677334" y="524934"/>
            <a:ext cx="10905066" cy="1135737"/>
          </a:xfrm>
        </p:spPr>
        <p:txBody>
          <a:bodyPr>
            <a:normAutofit/>
          </a:bodyPr>
          <a:lstStyle/>
          <a:p>
            <a:r>
              <a:rPr lang="en-US" sz="3600" b="1" dirty="0" smtClean="0"/>
              <a:t>Email marketing</a:t>
            </a:r>
            <a:endParaRPr lang="en-US" sz="3600" b="1" dirty="0"/>
          </a:p>
        </p:txBody>
      </p:sp>
      <p:sp>
        <p:nvSpPr>
          <p:cNvPr id="3" name="Content Placeholder 2">
            <a:extLst>
              <a:ext uri="{FF2B5EF4-FFF2-40B4-BE49-F238E27FC236}">
                <a16:creationId xmlns:a16="http://schemas.microsoft.com/office/drawing/2014/main" xmlns="" id="{446610F7-6053-47A3-9DFD-52046DC089A4}"/>
              </a:ext>
            </a:extLst>
          </p:cNvPr>
          <p:cNvSpPr>
            <a:spLocks noGrp="1"/>
          </p:cNvSpPr>
          <p:nvPr>
            <p:ph idx="1"/>
          </p:nvPr>
        </p:nvSpPr>
        <p:spPr>
          <a:xfrm>
            <a:off x="558800" y="1988604"/>
            <a:ext cx="10275501" cy="3091396"/>
          </a:xfrm>
        </p:spPr>
        <p:txBody>
          <a:bodyPr>
            <a:noAutofit/>
          </a:bodyPr>
          <a:lstStyle/>
          <a:p>
            <a:pPr>
              <a:buNone/>
            </a:pPr>
            <a:r>
              <a:rPr lang="en-US" sz="2400" dirty="0" smtClean="0"/>
              <a:t>    Email </a:t>
            </a:r>
            <a:r>
              <a:rPr lang="en-US" sz="2400" dirty="0" smtClean="0"/>
              <a:t>marketing is a form of interactive digital marketing that involves sending emails directly to consumers. An email marketing campaign might work by sending informational or promotional emails to existing customers to encourage them to make more purchases with a company. Another email marketing method is to create a newsletter that consumers can subscribe to and receive periodically to learn about company updates or new products. Many marketing professionals take advantage of email marketing due to how cheap and easy it is to use.</a:t>
            </a:r>
            <a:endParaRPr lang="en-US" sz="24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xmlns="" val="4275969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598B756F-3845-4F58-9A88-08DBBFB4776A}"/>
              </a:ext>
            </a:extLst>
          </p:cNvPr>
          <p:cNvSpPr>
            <a:spLocks noGrp="1"/>
          </p:cNvSpPr>
          <p:nvPr>
            <p:ph type="title"/>
          </p:nvPr>
        </p:nvSpPr>
        <p:spPr>
          <a:xfrm>
            <a:off x="677334" y="524934"/>
            <a:ext cx="10905066" cy="1135737"/>
          </a:xfrm>
        </p:spPr>
        <p:txBody>
          <a:bodyPr>
            <a:normAutofit/>
          </a:bodyPr>
          <a:lstStyle/>
          <a:p>
            <a:r>
              <a:rPr lang="en-US" sz="3600" b="1" dirty="0" smtClean="0"/>
              <a:t>Email marketing</a:t>
            </a:r>
            <a:endParaRPr lang="en-US" sz="3600" b="1" dirty="0"/>
          </a:p>
        </p:txBody>
      </p:sp>
      <p:sp>
        <p:nvSpPr>
          <p:cNvPr id="3" name="Content Placeholder 2">
            <a:extLst>
              <a:ext uri="{FF2B5EF4-FFF2-40B4-BE49-F238E27FC236}">
                <a16:creationId xmlns:a16="http://schemas.microsoft.com/office/drawing/2014/main" xmlns="" id="{446610F7-6053-47A3-9DFD-52046DC089A4}"/>
              </a:ext>
            </a:extLst>
          </p:cNvPr>
          <p:cNvSpPr>
            <a:spLocks noGrp="1"/>
          </p:cNvSpPr>
          <p:nvPr>
            <p:ph idx="1"/>
          </p:nvPr>
        </p:nvSpPr>
        <p:spPr>
          <a:xfrm>
            <a:off x="558800" y="1988604"/>
            <a:ext cx="10275501" cy="3091396"/>
          </a:xfrm>
        </p:spPr>
        <p:txBody>
          <a:bodyPr>
            <a:noAutofit/>
          </a:bodyPr>
          <a:lstStyle/>
          <a:p>
            <a:pPr>
              <a:buNone/>
            </a:pPr>
            <a:r>
              <a:rPr lang="en-US" sz="2400" dirty="0" smtClean="0"/>
              <a:t>    Email </a:t>
            </a:r>
            <a:r>
              <a:rPr lang="en-US" sz="2400" dirty="0" smtClean="0"/>
              <a:t>marketing is a form of interactive digital marketing that involves sending emails directly to consumers. An email marketing campaign might work by sending informational or promotional emails to existing customers to encourage them to make more purchases with a company. Another email marketing method is to create a newsletter that consumers can subscribe to and receive periodically to learn about company updates or new products. Many marketing professionals take advantage of email marketing due to how cheap and easy it is to use.</a:t>
            </a:r>
            <a:endParaRPr lang="en-US" sz="24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xmlns="" val="42759692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2284</TotalTime>
  <Words>608</Words>
  <Application>Microsoft Office PowerPoint</Application>
  <PresentationFormat>Произвольный</PresentationFormat>
  <Paragraphs>16</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Office Theme</vt:lpstr>
      <vt:lpstr>Слайд 1</vt:lpstr>
      <vt:lpstr>Слайд 2</vt:lpstr>
      <vt:lpstr>Media marketing</vt:lpstr>
      <vt:lpstr>Print marketing</vt:lpstr>
      <vt:lpstr>Radio marketing</vt:lpstr>
      <vt:lpstr>Television marketing</vt:lpstr>
      <vt:lpstr>Email marketing</vt:lpstr>
      <vt:lpstr>Email marketing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Azel Zhanibek</dc:creator>
  <cp:lastModifiedBy>Azel Zhanibek</cp:lastModifiedBy>
  <cp:revision>18</cp:revision>
  <dcterms:created xsi:type="dcterms:W3CDTF">2020-09-16T03:50:13Z</dcterms:created>
  <dcterms:modified xsi:type="dcterms:W3CDTF">2022-10-20T05:46:20Z</dcterms:modified>
</cp:coreProperties>
</file>